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1" r:id="rId3"/>
    <p:sldMasterId id="2147483662" r:id="rId4"/>
  </p:sldMasterIdLst>
  <p:notesMasterIdLst>
    <p:notesMasterId r:id="rId5"/>
  </p:notesMasterIdLst>
  <p:sldIdLst>
    <p:sldId id="256" r:id="rId6"/>
  </p:sldIdLst>
  <p:sldSz cy="29260800" cx="438912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4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e500d15f1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gce500d15f1_0_1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type="title"/>
          </p:nvPr>
        </p:nvSpPr>
        <p:spPr>
          <a:xfrm>
            <a:off x="2194560" y="1167480"/>
            <a:ext cx="39501720" cy="488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2194560" y="6846840"/>
            <a:ext cx="3950172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2" type="body"/>
          </p:nvPr>
        </p:nvSpPr>
        <p:spPr>
          <a:xfrm>
            <a:off x="2194560" y="15711120"/>
            <a:ext cx="3950172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type="title"/>
          </p:nvPr>
        </p:nvSpPr>
        <p:spPr>
          <a:xfrm>
            <a:off x="2194560" y="1167480"/>
            <a:ext cx="39501720" cy="488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2194560" y="6846840"/>
            <a:ext cx="192765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2" type="body"/>
          </p:nvPr>
        </p:nvSpPr>
        <p:spPr>
          <a:xfrm>
            <a:off x="22435200" y="6846840"/>
            <a:ext cx="192765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3" type="body"/>
          </p:nvPr>
        </p:nvSpPr>
        <p:spPr>
          <a:xfrm>
            <a:off x="2194560" y="15711120"/>
            <a:ext cx="192765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4" type="body"/>
          </p:nvPr>
        </p:nvSpPr>
        <p:spPr>
          <a:xfrm>
            <a:off x="22435200" y="15711120"/>
            <a:ext cx="192765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2194560" y="1167480"/>
            <a:ext cx="39501720" cy="488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2194560" y="6846840"/>
            <a:ext cx="127191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2" type="body"/>
          </p:nvPr>
        </p:nvSpPr>
        <p:spPr>
          <a:xfrm>
            <a:off x="15550200" y="6846840"/>
            <a:ext cx="127191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3" type="body"/>
          </p:nvPr>
        </p:nvSpPr>
        <p:spPr>
          <a:xfrm>
            <a:off x="28905481" y="6846840"/>
            <a:ext cx="127191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4" type="body"/>
          </p:nvPr>
        </p:nvSpPr>
        <p:spPr>
          <a:xfrm>
            <a:off x="2194560" y="15711120"/>
            <a:ext cx="127191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5" type="body"/>
          </p:nvPr>
        </p:nvSpPr>
        <p:spPr>
          <a:xfrm>
            <a:off x="15550200" y="15711120"/>
            <a:ext cx="127191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6" type="body"/>
          </p:nvPr>
        </p:nvSpPr>
        <p:spPr>
          <a:xfrm>
            <a:off x="28905481" y="15711120"/>
            <a:ext cx="127191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194560" y="1167480"/>
            <a:ext cx="39501720" cy="488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194560" y="6846840"/>
            <a:ext cx="39501720" cy="16970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2194560" y="1167480"/>
            <a:ext cx="39501720" cy="488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194560" y="6846840"/>
            <a:ext cx="39501720" cy="16970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2194560" y="1167480"/>
            <a:ext cx="39501720" cy="488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2194560" y="6846840"/>
            <a:ext cx="19276560" cy="16970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22435200" y="6846840"/>
            <a:ext cx="19276560" cy="16970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2194560" y="1167480"/>
            <a:ext cx="39501720" cy="488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/>
          <p:nvPr>
            <p:ph idx="1" type="subTitle"/>
          </p:nvPr>
        </p:nvSpPr>
        <p:spPr>
          <a:xfrm>
            <a:off x="2194560" y="1167480"/>
            <a:ext cx="39501720" cy="2264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2194560" y="1167480"/>
            <a:ext cx="39501720" cy="488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1" type="body"/>
          </p:nvPr>
        </p:nvSpPr>
        <p:spPr>
          <a:xfrm>
            <a:off x="2194560" y="6846840"/>
            <a:ext cx="192765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8"/>
          <p:cNvSpPr txBox="1"/>
          <p:nvPr>
            <p:ph idx="2" type="body"/>
          </p:nvPr>
        </p:nvSpPr>
        <p:spPr>
          <a:xfrm>
            <a:off x="22435200" y="6846840"/>
            <a:ext cx="19276560" cy="16970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3" type="body"/>
          </p:nvPr>
        </p:nvSpPr>
        <p:spPr>
          <a:xfrm>
            <a:off x="2194560" y="15711120"/>
            <a:ext cx="192765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/>
          <p:nvPr>
            <p:ph type="title"/>
          </p:nvPr>
        </p:nvSpPr>
        <p:spPr>
          <a:xfrm>
            <a:off x="2194560" y="1167480"/>
            <a:ext cx="39501720" cy="488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1" type="body"/>
          </p:nvPr>
        </p:nvSpPr>
        <p:spPr>
          <a:xfrm>
            <a:off x="2194560" y="6846840"/>
            <a:ext cx="19276560" cy="16970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2" type="body"/>
          </p:nvPr>
        </p:nvSpPr>
        <p:spPr>
          <a:xfrm>
            <a:off x="22435200" y="6846840"/>
            <a:ext cx="192765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3" type="body"/>
          </p:nvPr>
        </p:nvSpPr>
        <p:spPr>
          <a:xfrm>
            <a:off x="22435200" y="15711120"/>
            <a:ext cx="192765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/>
          <p:nvPr>
            <p:ph type="title"/>
          </p:nvPr>
        </p:nvSpPr>
        <p:spPr>
          <a:xfrm>
            <a:off x="2194560" y="1167480"/>
            <a:ext cx="39501720" cy="488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1" type="body"/>
          </p:nvPr>
        </p:nvSpPr>
        <p:spPr>
          <a:xfrm>
            <a:off x="2194560" y="6846840"/>
            <a:ext cx="192765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2" type="body"/>
          </p:nvPr>
        </p:nvSpPr>
        <p:spPr>
          <a:xfrm>
            <a:off x="22435200" y="6846840"/>
            <a:ext cx="1927656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3" type="body"/>
          </p:nvPr>
        </p:nvSpPr>
        <p:spPr>
          <a:xfrm>
            <a:off x="2194560" y="15711120"/>
            <a:ext cx="39501720" cy="809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2194560" y="1167480"/>
            <a:ext cx="39501720" cy="488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194560" y="6846840"/>
            <a:ext cx="39501720" cy="16970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14.gif"/><Relationship Id="rId13" Type="http://schemas.openxmlformats.org/officeDocument/2006/relationships/image" Target="../media/image8.png"/><Relationship Id="rId1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5.png"/><Relationship Id="rId15" Type="http://schemas.openxmlformats.org/officeDocument/2006/relationships/image" Target="../media/image11.png"/><Relationship Id="rId14" Type="http://schemas.openxmlformats.org/officeDocument/2006/relationships/image" Target="../media/image3.png"/><Relationship Id="rId16" Type="http://schemas.openxmlformats.org/officeDocument/2006/relationships/image" Target="../media/image6.png"/><Relationship Id="rId5" Type="http://schemas.openxmlformats.org/officeDocument/2006/relationships/image" Target="../media/image13.png"/><Relationship Id="rId6" Type="http://schemas.openxmlformats.org/officeDocument/2006/relationships/image" Target="../media/image9.png"/><Relationship Id="rId7" Type="http://schemas.openxmlformats.org/officeDocument/2006/relationships/image" Target="../media/image4.png"/><Relationship Id="rId8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3891196" cy="29260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" y="0"/>
            <a:ext cx="43891199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6"/>
          <p:cNvSpPr txBox="1"/>
          <p:nvPr/>
        </p:nvSpPr>
        <p:spPr>
          <a:xfrm>
            <a:off x="6719538" y="3420813"/>
            <a:ext cx="304521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0">
                <a:solidFill>
                  <a:schemeClr val="dk1"/>
                </a:solidFill>
              </a:rPr>
              <a:t>Honey Bee Dance Language Translator App</a:t>
            </a:r>
            <a:r>
              <a:rPr b="1" lang="en-US" sz="11000">
                <a:solidFill>
                  <a:schemeClr val="dk1"/>
                </a:solidFill>
              </a:rPr>
              <a:t> </a:t>
            </a:r>
            <a:r>
              <a:rPr b="1" lang="en-US" sz="1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sz="1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6"/>
          <p:cNvSpPr txBox="1"/>
          <p:nvPr/>
        </p:nvSpPr>
        <p:spPr>
          <a:xfrm>
            <a:off x="39222947" y="446934"/>
            <a:ext cx="3801900" cy="1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12">
                <a:solidFill>
                  <a:schemeClr val="lt1"/>
                </a:solidFill>
              </a:rPr>
              <a:t>21-303</a:t>
            </a:r>
            <a:endParaRPr sz="6912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6"/>
          <p:cNvSpPr txBox="1"/>
          <p:nvPr/>
        </p:nvSpPr>
        <p:spPr>
          <a:xfrm>
            <a:off x="2776200" y="6603775"/>
            <a:ext cx="39246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3C3C3B"/>
                </a:solidFill>
              </a:rPr>
              <a:t>Team members: </a:t>
            </a:r>
            <a:r>
              <a:rPr lang="en-US" sz="3600">
                <a:solidFill>
                  <a:srgbClr val="3C3C3B"/>
                </a:solidFill>
              </a:rPr>
              <a:t>Chelsea Greco, Paul Cochran, Vinit Patel, Christopher Flippen  |  </a:t>
            </a:r>
            <a:r>
              <a:rPr b="1" lang="en-US" sz="3600">
                <a:solidFill>
                  <a:srgbClr val="3C3C3B"/>
                </a:solidFill>
              </a:rPr>
              <a:t>Faculty advisor:</a:t>
            </a:r>
            <a:r>
              <a:rPr lang="en-US" sz="3600">
                <a:solidFill>
                  <a:srgbClr val="3C3C3B"/>
                </a:solidFill>
              </a:rPr>
              <a:t> Robert Dahlberg </a:t>
            </a:r>
            <a:r>
              <a:rPr b="1" lang="en-US" sz="3600">
                <a:solidFill>
                  <a:srgbClr val="3C3C3B"/>
                </a:solidFill>
              </a:rPr>
              <a:t>|  Mentor:</a:t>
            </a:r>
            <a:r>
              <a:rPr lang="en-US" sz="3600">
                <a:solidFill>
                  <a:srgbClr val="3C3C3B"/>
                </a:solidFill>
              </a:rPr>
              <a:t> Jeremy Hoffman  |  </a:t>
            </a:r>
            <a:r>
              <a:rPr b="1" lang="en-US" sz="3600">
                <a:solidFill>
                  <a:srgbClr val="3C3C3B"/>
                </a:solidFill>
              </a:rPr>
              <a:t>Sponsor: </a:t>
            </a:r>
            <a:r>
              <a:rPr lang="en-US" sz="3600">
                <a:solidFill>
                  <a:srgbClr val="3C3C3B"/>
                </a:solidFill>
              </a:rPr>
              <a:t>Science Museum of Virginia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71" name="Google Shape;71;p16"/>
          <p:cNvSpPr txBox="1"/>
          <p:nvPr/>
        </p:nvSpPr>
        <p:spPr>
          <a:xfrm>
            <a:off x="1255950" y="9135275"/>
            <a:ext cx="9922800" cy="4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Bees dance to communicate location of pollen</a:t>
            </a:r>
            <a:endParaRPr sz="3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This dance is called waggling</a:t>
            </a:r>
            <a:endParaRPr sz="3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Bees dance in a figure eight pattern</a:t>
            </a:r>
            <a:endParaRPr sz="3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The angle of the dance to the sun tells the direction of the pollen</a:t>
            </a:r>
            <a:endParaRPr sz="3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The length of the dance tells the distance</a:t>
            </a:r>
            <a:endParaRPr sz="2800"/>
          </a:p>
        </p:txBody>
      </p:sp>
      <p:pic>
        <p:nvPicPr>
          <p:cNvPr id="72" name="Google Shape;7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5450" y="16164013"/>
            <a:ext cx="9922800" cy="904601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11796726" y="9135275"/>
            <a:ext cx="9593700" cy="46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A camera records a glass panel observation hive</a:t>
            </a:r>
            <a:endParaRPr sz="3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A laptop stores the videos</a:t>
            </a:r>
            <a:endParaRPr sz="3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The videos are transferred through a remote access tunnel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The videos are analyzed by a waggle detection program 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74" name="Google Shape;74;p16"/>
          <p:cNvSpPr txBox="1"/>
          <p:nvPr/>
        </p:nvSpPr>
        <p:spPr>
          <a:xfrm>
            <a:off x="21726638" y="9135275"/>
            <a:ext cx="95937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Bee movement is detected </a:t>
            </a:r>
            <a:endParaRPr sz="3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Their paths are traced using image analysis</a:t>
            </a:r>
            <a:endParaRPr sz="3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These paths are analyzed in parallel to find the waggling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A camera controlled by script collects the waggle clips</a:t>
            </a:r>
            <a:endParaRPr sz="3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The clips are mathematically evaluated to identify the angle of waggling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75" name="Google Shape;75;p16"/>
          <p:cNvSpPr txBox="1"/>
          <p:nvPr/>
        </p:nvSpPr>
        <p:spPr>
          <a:xfrm>
            <a:off x="31696275" y="9196200"/>
            <a:ext cx="10954200" cy="5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From the data a visualizer and a map display where the bees obtain pollen</a:t>
            </a:r>
            <a:endParaRPr sz="3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>
                <a:solidFill>
                  <a:schemeClr val="dk1"/>
                </a:solidFill>
              </a:rPr>
              <a:t>Demonstrates: </a:t>
            </a:r>
            <a:endParaRPr sz="3600">
              <a:solidFill>
                <a:schemeClr val="dk1"/>
              </a:solidFill>
            </a:endParaRPr>
          </a:p>
          <a:p>
            <a:pPr indent="-457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■"/>
            </a:pPr>
            <a:r>
              <a:rPr lang="en-US" sz="3600">
                <a:solidFill>
                  <a:schemeClr val="dk1"/>
                </a:solidFill>
              </a:rPr>
              <a:t>What kind of honey is being produced</a:t>
            </a:r>
            <a:endParaRPr sz="36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■"/>
            </a:pPr>
            <a:r>
              <a:rPr lang="en-US" sz="3600">
                <a:solidFill>
                  <a:schemeClr val="dk1"/>
                </a:solidFill>
              </a:rPr>
              <a:t>What flowers should be protected for bee consumption</a:t>
            </a:r>
            <a:endParaRPr sz="36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■"/>
            </a:pPr>
            <a:r>
              <a:rPr lang="en-US" sz="3600">
                <a:solidFill>
                  <a:schemeClr val="dk1"/>
                </a:solidFill>
              </a:rPr>
              <a:t>Habits of bee hives and species</a:t>
            </a:r>
            <a:endParaRPr sz="36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■"/>
            </a:pPr>
            <a:r>
              <a:rPr lang="en-US" sz="3600">
                <a:solidFill>
                  <a:schemeClr val="dk1"/>
                </a:solidFill>
              </a:rPr>
              <a:t>Expands research in apiology: the study of honey bees</a:t>
            </a:r>
            <a:endParaRPr sz="3600">
              <a:solidFill>
                <a:schemeClr val="dk1"/>
              </a:solidFill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67625" y="16164025"/>
            <a:ext cx="9922800" cy="93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171650" y="26155028"/>
            <a:ext cx="2368800" cy="23595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918387" y="25815838"/>
            <a:ext cx="2732099" cy="273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455112" y="2671944"/>
            <a:ext cx="3801900" cy="2732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1986750" y="16164025"/>
            <a:ext cx="9073500" cy="904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3023575" y="16307775"/>
            <a:ext cx="9438125" cy="904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6473013" y="16519253"/>
            <a:ext cx="2018875" cy="201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4983350" y="19637789"/>
            <a:ext cx="1785600" cy="17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1255950" y="5511313"/>
            <a:ext cx="40875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5200"/>
              <a:t>What’s the Buzz:</a:t>
            </a:r>
            <a:r>
              <a:rPr i="1" lang="en-US" sz="5000"/>
              <a:t> </a:t>
            </a:r>
            <a:r>
              <a:rPr i="1" lang="en-US" sz="4800"/>
              <a:t>Science Museum Of Virginia Uses Artificial Intelligence to Analyze Bee Videos to Determine their Pollen Sources</a:t>
            </a:r>
            <a:endParaRPr i="1" sz="4800"/>
          </a:p>
        </p:txBody>
      </p:sp>
      <p:sp>
        <p:nvSpPr>
          <p:cNvPr id="85" name="Google Shape;85;p16"/>
          <p:cNvSpPr/>
          <p:nvPr/>
        </p:nvSpPr>
        <p:spPr>
          <a:xfrm>
            <a:off x="2776200" y="7903125"/>
            <a:ext cx="5519700" cy="831000"/>
          </a:xfrm>
          <a:prstGeom prst="roundRect">
            <a:avLst>
              <a:gd fmla="val 16667" name="adj"/>
            </a:avLst>
          </a:prstGeom>
          <a:solidFill>
            <a:srgbClr val="FCD78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1"/>
                </a:solidFill>
              </a:rPr>
              <a:t>It’s a Dance Battle</a:t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14141075" y="7903125"/>
            <a:ext cx="4575900" cy="831000"/>
          </a:xfrm>
          <a:prstGeom prst="roundRect">
            <a:avLst>
              <a:gd fmla="val 16667" name="adj"/>
            </a:avLst>
          </a:prstGeom>
          <a:solidFill>
            <a:srgbClr val="FCD78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1"/>
                </a:solidFill>
              </a:rPr>
              <a:t>Do the Waggle</a:t>
            </a: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25339099" y="7903125"/>
            <a:ext cx="2368800" cy="831000"/>
          </a:xfrm>
          <a:prstGeom prst="roundRect">
            <a:avLst>
              <a:gd fmla="val 16667" name="adj"/>
            </a:avLst>
          </a:prstGeom>
          <a:solidFill>
            <a:srgbClr val="FCD78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1"/>
                </a:solidFill>
              </a:rPr>
              <a:t>WaggL</a:t>
            </a:r>
            <a:endParaRPr/>
          </a:p>
        </p:txBody>
      </p:sp>
      <p:sp>
        <p:nvSpPr>
          <p:cNvPr id="88" name="Google Shape;88;p16"/>
          <p:cNvSpPr/>
          <p:nvPr/>
        </p:nvSpPr>
        <p:spPr>
          <a:xfrm>
            <a:off x="33571413" y="7903125"/>
            <a:ext cx="7203900" cy="831000"/>
          </a:xfrm>
          <a:prstGeom prst="roundRect">
            <a:avLst>
              <a:gd fmla="val 16667" name="adj"/>
            </a:avLst>
          </a:prstGeom>
          <a:solidFill>
            <a:srgbClr val="FCD78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1"/>
                </a:solidFill>
              </a:rPr>
              <a:t>Sugar, Ah Honey Honey</a:t>
            </a:r>
            <a:endParaRPr b="1" sz="4800">
              <a:solidFill>
                <a:schemeClr val="dk1"/>
              </a:solidFill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4454145" y="26091518"/>
            <a:ext cx="2018874" cy="2486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8063998" y="26184650"/>
            <a:ext cx="5691528" cy="230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2776212" y="2419026"/>
            <a:ext cx="4038999" cy="323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